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7332F5-37A5-4EE8-B2AF-BA996CDA2B31}">
  <a:tblStyle styleId="{A67332F5-37A5-4EE8-B2AF-BA996CDA2B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879701F-B696-469A-B189-B84302FF45D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2b7f5ae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2b7f5ae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2b7f5ae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2b7f5ae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2b7f5ae0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2b7f5ae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update diagrams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2b7f5ae0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2b7f5ae0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2b7f5ae0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2b7f5ae0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2b7f5ae0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2b7f5ae0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bdcb9ebf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bdcb9ebf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bdcb9ebf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bdcb9ebf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2b7f5ae0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f2b7f5ae0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f2d3845f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f2d3845f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Update Diagrams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2b7f5ae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2b7f5ae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2b7f5ae0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2b7f5ae0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2d3845f5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2d3845f5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add reference url at bottom of slide or at second to last slide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2d3845f5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2d3845f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2b7f5ae0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2b7f5ae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2b7f5ae0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2b7f5ae0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update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2b7f5ae0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2b7f5ae0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update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2d3845f5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2d3845f5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5885036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5885036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2d3845f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2d3845f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Update by mention of weight fluctuation and subsequent decision for deprecation. Requires better sensors which are outside the budget and scope of project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2d3845f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2d3845f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2b7f5ae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2b7f5ae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Changelog: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last bullet regarding enable integration with existing IoT technologies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2d3845f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2d3845f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5885036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5885036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5885036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5885036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d3845f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d3845f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2d3845f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2d3845f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2d3845f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2d3845f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5885036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f5885036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5885036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5885036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2d3845f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2d3845f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2b7f5ae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2b7f5ae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2b7f5ae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2b7f5ae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2b7f5ae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2b7f5ae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f2b7f5ae0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f2b7f5ae0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update block diagram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2b7f5ae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2b7f5ae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2b7f5ae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2b7f5ae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6B8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6B8A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 sz="1400"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 sz="1400"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6B8A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rage"/>
              <a:buNone/>
              <a:defRPr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rage"/>
              <a:buChar char="●"/>
              <a:defRPr sz="18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●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●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2.jp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Iuf2egMioA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jp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9.jp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RecipeCart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College of Engineering and Computer Science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Group 35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Sensors</a:t>
            </a:r>
            <a:endParaRPr/>
          </a:p>
        </p:txBody>
      </p:sp>
      <p:graphicFrame>
        <p:nvGraphicFramePr>
          <p:cNvPr id="126" name="Google Shape;126;p22"/>
          <p:cNvGraphicFramePr/>
          <p:nvPr/>
        </p:nvGraphicFramePr>
        <p:xfrm>
          <a:off x="311688" y="11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219200"/>
                <a:gridCol w="1343025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HX711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EK-2000i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TLE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Microcontroller Compatibility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Adapter needed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 Compatibility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Adapter needed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Programmable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 / Extensive Developer Support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Sparse Developer Support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Sparse Developer Support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Additional Resources 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Load cell / gauge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Load cell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1.5 mA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Specified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- 250 hours battery life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0-10VDC or 4-20mA output versions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$10.95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$328.00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$190.00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450" y="1523938"/>
            <a:ext cx="2400850" cy="209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2"/>
          <p:cNvSpPr txBox="1"/>
          <p:nvPr/>
        </p:nvSpPr>
        <p:spPr>
          <a:xfrm>
            <a:off x="1543021" y="4011600"/>
            <a:ext cx="3071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9. Weight Sensor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472825" y="3619550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10. HX711 Load Cell Amplifier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Comparisons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248" y="418625"/>
            <a:ext cx="4251500" cy="43062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0" name="Google Shape;140;p24"/>
          <p:cNvSpPr txBox="1"/>
          <p:nvPr/>
        </p:nvSpPr>
        <p:spPr>
          <a:xfrm>
            <a:off x="2978245" y="4724875"/>
            <a:ext cx="318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13. Backend Software Flowchart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Detection Software</a:t>
            </a:r>
            <a:endParaRPr/>
          </a:p>
        </p:txBody>
      </p:sp>
      <p:graphicFrame>
        <p:nvGraphicFramePr>
          <p:cNvPr id="146" name="Google Shape;146;p25"/>
          <p:cNvGraphicFramePr/>
          <p:nvPr/>
        </p:nvGraphicFramePr>
        <p:xfrm>
          <a:off x="1833550" y="143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181100"/>
                <a:gridCol w="1066800"/>
                <a:gridCol w="1057275"/>
                <a:gridCol w="1114425"/>
                <a:gridCol w="1057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Dynamsoft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DaisyKit</a:t>
                      </a:r>
                      <a:endParaRPr b="1"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Web API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OpenCV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$100 / month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Implementation complexity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ready to go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ready to go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Coding detector and requests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Coding detector and decoder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Speed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Enterprise-tier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detector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decoder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overall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Performance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 accuracy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May not detect deformations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Decreased quality due to data streaming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May not detect deformations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25"/>
          <p:cNvSpPr txBox="1"/>
          <p:nvPr/>
        </p:nvSpPr>
        <p:spPr>
          <a:xfrm>
            <a:off x="2757750" y="3703650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14. Barcode Detection Software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Ingredient Classification Software</a:t>
            </a:r>
            <a:endParaRPr/>
          </a:p>
        </p:txBody>
      </p:sp>
      <p:graphicFrame>
        <p:nvGraphicFramePr>
          <p:cNvPr id="153" name="Google Shape;153;p26"/>
          <p:cNvGraphicFramePr/>
          <p:nvPr/>
        </p:nvGraphicFramePr>
        <p:xfrm>
          <a:off x="1600200" y="14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Google Cloud Vision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 Rekognition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Meta DINOv2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Flexibility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Classification, Image Segmentation, Image Tagging, etc.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Classification, Image Segmentation, Image Tagging, etc.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Object Detection, Image Segmentation,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Image Encoding, etc.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First 1000 / month free, $ 0.0015 / month after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First 5000 / month free, $ 0.001 / month after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Implementation Complexity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Self-contained, complete solution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Self-contained, complete solution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Need to implement a VectorDB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54" name="Google Shape;154;p26"/>
          <p:cNvSpPr txBox="1"/>
          <p:nvPr/>
        </p:nvSpPr>
        <p:spPr>
          <a:xfrm>
            <a:off x="2757750" y="3549650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15. Image Classification Software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Recommendation System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416" y="1180525"/>
            <a:ext cx="5555175" cy="338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1" name="Google Shape;161;p27"/>
          <p:cNvSpPr txBox="1"/>
          <p:nvPr/>
        </p:nvSpPr>
        <p:spPr>
          <a:xfrm>
            <a:off x="2757762" y="456812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16. Collaborative vs. Content-based Filtering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Weaviate Vector DB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88" y="1360625"/>
            <a:ext cx="7178824" cy="318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1042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221" y="152400"/>
            <a:ext cx="42806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Hosting Platforms</a:t>
            </a:r>
            <a:endParaRPr/>
          </a:p>
        </p:txBody>
      </p:sp>
      <p:graphicFrame>
        <p:nvGraphicFramePr>
          <p:cNvPr id="179" name="Google Shape;179;p30"/>
          <p:cNvGraphicFramePr/>
          <p:nvPr/>
        </p:nvGraphicFramePr>
        <p:xfrm>
          <a:off x="1969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114425"/>
                <a:gridCol w="1076325"/>
                <a:gridCol w="1095375"/>
                <a:gridCol w="1095375"/>
                <a:gridCol w="10953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DigitalOcean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Firebase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AWS Amplify</a:t>
                      </a:r>
                      <a:endParaRPr b="1"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Azure Mobile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Compatibility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natively available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 ML Models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natively available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Serverless Options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Mobile Development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Must rely on external SDKs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Supported Databases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MongoDB, Kafka, PostgreSQL, MySQL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NoSQL only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databases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databases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Mobile Testing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Complexity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Medium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Pricing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 </a:t>
                      </a:r>
                      <a:b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</a:b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$ 7 / month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 </a:t>
                      </a:r>
                      <a:b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</a:b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$ 12 / month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$ 14 / month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$ 18 / month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30"/>
          <p:cNvSpPr txBox="1"/>
          <p:nvPr/>
        </p:nvSpPr>
        <p:spPr>
          <a:xfrm>
            <a:off x="2757762" y="475152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17. Backend Cloud Platform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788" y="506738"/>
            <a:ext cx="3188425" cy="4130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86" name="Google Shape;186;p31"/>
          <p:cNvSpPr txBox="1"/>
          <p:nvPr/>
        </p:nvSpPr>
        <p:spPr>
          <a:xfrm>
            <a:off x="2757762" y="463677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18. Frontend Software Flowchart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Team Members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26952" r="7" t="26313"/>
          <a:stretch/>
        </p:blipFill>
        <p:spPr>
          <a:xfrm>
            <a:off x="6295650" y="1560675"/>
            <a:ext cx="183935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14"/>
          <p:cNvSpPr txBox="1"/>
          <p:nvPr/>
        </p:nvSpPr>
        <p:spPr>
          <a:xfrm>
            <a:off x="1009025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Darren Ha – CpE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52350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Quan Nguyen</a:t>
            </a: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– CpE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295675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Bryan</a:t>
            </a: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Ha – CS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39905" l="21776" r="26682" t="8100"/>
          <a:stretch/>
        </p:blipFill>
        <p:spPr>
          <a:xfrm>
            <a:off x="3652324" y="1560675"/>
            <a:ext cx="183935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18666"/>
          <a:stretch/>
        </p:blipFill>
        <p:spPr>
          <a:xfrm>
            <a:off x="1009050" y="1560675"/>
            <a:ext cx="183930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Development Frameworks</a:t>
            </a:r>
            <a:endParaRPr/>
          </a:p>
        </p:txBody>
      </p:sp>
      <p:graphicFrame>
        <p:nvGraphicFramePr>
          <p:cNvPr id="192" name="Google Shape;192;p32"/>
          <p:cNvGraphicFramePr/>
          <p:nvPr/>
        </p:nvGraphicFramePr>
        <p:xfrm>
          <a:off x="1600200" y="15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Xamarin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Flutter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React Native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Programming Language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C# / .NET Framework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Dart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JavaScript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App Performance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Good, uses native engine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Good, uses native engine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Fair, uses JavaScript engine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Managed by Microsoft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/ Extensive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/ Extensive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UI components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Third Party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" name="Google Shape;193;p32"/>
          <p:cNvSpPr txBox="1"/>
          <p:nvPr/>
        </p:nvSpPr>
        <p:spPr>
          <a:xfrm>
            <a:off x="2485948" y="361315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19. Mobile Development Framework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Ingredient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Weaviate Vector Database for storing ingredient image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 Open Food Facts for populating barcode databank and retrieving product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Recipe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Partially stored in Amazon DynamoDB table (NoSQL managed database solution)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Stored in Weaviate Vector Database for content-based filtering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Loaded from Recipe 1M+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Locally stored in Amazon DynamoDB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established via GraphQL</a:t>
            </a:r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147700" y="4488525"/>
            <a:ext cx="62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*World Open Food Facts: https://world.openfoodfacts.org/discover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*Recipe 1M: http://pic2recipe.csail.mit.edu/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538" y="1091075"/>
            <a:ext cx="4212925" cy="3364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7" name="Google Shape;207;p34"/>
          <p:cNvSpPr txBox="1"/>
          <p:nvPr/>
        </p:nvSpPr>
        <p:spPr>
          <a:xfrm>
            <a:off x="3020400" y="44551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31. Four Principal Data Types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Testing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Nano Carrier Board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7973"/>
            <a:ext cx="5008799" cy="2694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9" name="Google Shape;2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150" y="1853850"/>
            <a:ext cx="2409825" cy="1943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0" name="Google Shape;220;p36"/>
          <p:cNvSpPr/>
          <p:nvPr/>
        </p:nvSpPr>
        <p:spPr>
          <a:xfrm>
            <a:off x="1321825" y="2128525"/>
            <a:ext cx="525000" cy="1273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3593050" y="2057375"/>
            <a:ext cx="525000" cy="14610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1321825" y="3460100"/>
            <a:ext cx="2118900" cy="7128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730061" y="417290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20. Jetson Nano Carrier Board Schematic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6118200" y="3796950"/>
            <a:ext cx="2279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21. Waveshare AC8265 Wireless NIC Module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(1)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270325"/>
            <a:ext cx="4242744" cy="2189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37"/>
          <p:cNvSpPr txBox="1"/>
          <p:nvPr/>
        </p:nvSpPr>
        <p:spPr>
          <a:xfrm>
            <a:off x="505611" y="346005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22. HX711 Wiring Diagram. Credits: </a:t>
            </a:r>
            <a:r>
              <a:rPr lang="en" sz="12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Indrek Youtube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 rotWithShape="1">
          <a:blip r:embed="rId5">
            <a:alphaModFix/>
          </a:blip>
          <a:srcRect b="30989" l="28403" r="17516" t="34163"/>
          <a:stretch/>
        </p:blipFill>
        <p:spPr>
          <a:xfrm>
            <a:off x="5170350" y="1538888"/>
            <a:ext cx="2004920" cy="1722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37"/>
          <p:cNvSpPr txBox="1"/>
          <p:nvPr/>
        </p:nvSpPr>
        <p:spPr>
          <a:xfrm>
            <a:off x="5363800" y="32614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Figures 23-24. HX711 Wired to Jetson Nano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4" name="Google Shape;234;p37"/>
          <p:cNvPicPr preferRelativeResize="0"/>
          <p:nvPr/>
        </p:nvPicPr>
        <p:blipFill rotWithShape="1">
          <a:blip r:embed="rId6">
            <a:alphaModFix/>
          </a:blip>
          <a:srcRect b="37876" l="20773" r="51168" t="37707"/>
          <a:stretch/>
        </p:blipFill>
        <p:spPr>
          <a:xfrm>
            <a:off x="7175275" y="1538896"/>
            <a:ext cx="1484625" cy="17225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(2)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25" y="1163325"/>
            <a:ext cx="2816850" cy="2816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50" y="1142887"/>
            <a:ext cx="2177325" cy="285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38"/>
          <p:cNvSpPr txBox="1"/>
          <p:nvPr/>
        </p:nvSpPr>
        <p:spPr>
          <a:xfrm>
            <a:off x="1014950" y="40006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25. Bathroom Digital Scale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5274413" y="40006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26. Kitchen Digital Scale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Hardware Assemble</a:t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800" y="1017725"/>
            <a:ext cx="286573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8481" y="972300"/>
            <a:ext cx="28657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(3)</a:t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01" y="1170550"/>
            <a:ext cx="4518800" cy="33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40"/>
          <p:cNvSpPr txBox="1"/>
          <p:nvPr/>
        </p:nvSpPr>
        <p:spPr>
          <a:xfrm>
            <a:off x="3020388" y="455965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27. Weights Retrieved from HX711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Adjustments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16584" l="20009" r="24576" t="20522"/>
          <a:stretch/>
        </p:blipFill>
        <p:spPr>
          <a:xfrm>
            <a:off x="691651" y="1179588"/>
            <a:ext cx="3209324" cy="278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773" y="1179575"/>
            <a:ext cx="3501099" cy="2784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41"/>
          <p:cNvSpPr txBox="1"/>
          <p:nvPr/>
        </p:nvSpPr>
        <p:spPr>
          <a:xfrm>
            <a:off x="744700" y="396390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28. Adjusting Focus Lens on Camera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6" name="Google Shape;266;p41"/>
          <p:cNvSpPr txBox="1"/>
          <p:nvPr/>
        </p:nvSpPr>
        <p:spPr>
          <a:xfrm>
            <a:off x="5131725" y="396390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29. Focus Lens Diagram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Purpose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/>
              <a:t>Food waste accounts for 30-40 % of the food supply i</a:t>
            </a:r>
            <a:r>
              <a:rPr lang="en"/>
              <a:t>n the U.S.</a:t>
            </a:r>
            <a:r>
              <a:rPr baseline="30000" lang="en"/>
              <a:t>1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Uneaten food accounted for roughly 38 % of the U.S. food supply in 2021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/>
              <a:t>Purchased groceries rarely reflect true magnitude of consumer’s needs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/>
              <a:t>Often leads to surpluses going past expiration and into the garbage bin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Encourage usage of leftover ingredients by recommending recipes given </a:t>
            </a:r>
            <a:r>
              <a:rPr lang="en"/>
              <a:t>a user’s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current ingredient inventory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through a minimalistic, streamlined process to bring food items from the kitchen table to a mobile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integration with existing IoT technologies such as smart shopping carts and smart fridges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93200" y="4789100"/>
            <a:ext cx="8157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https://www.bloomberg.com/news/articles/2023-04-20/the-us-has-a-food-waste-problem-and-it-s-getting-worse?embedded-checkout=true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Detection Testing</a:t>
            </a:r>
            <a:endParaRPr/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87" y="1111075"/>
            <a:ext cx="4560374" cy="3420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2"/>
          <p:cNvSpPr txBox="1"/>
          <p:nvPr/>
        </p:nvSpPr>
        <p:spPr>
          <a:xfrm>
            <a:off x="2470725" y="4531350"/>
            <a:ext cx="420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30. PyZBAR Successfully Capturing the Barcode of a Bag of Cough Drops 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Detection Pipeline</a:t>
            </a:r>
            <a:endParaRPr/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26" y="775950"/>
            <a:ext cx="1747900" cy="378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450" y="2040602"/>
            <a:ext cx="6896575" cy="8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Testing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850" y="1017725"/>
            <a:ext cx="296844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25" y="1026038"/>
            <a:ext cx="5559049" cy="380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8700" y="2739350"/>
            <a:ext cx="1932700" cy="15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0" l="0" r="70678" t="83418"/>
          <a:stretch/>
        </p:blipFill>
        <p:spPr>
          <a:xfrm>
            <a:off x="7456750" y="3837400"/>
            <a:ext cx="1375550" cy="100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Roles and Task Division</a:t>
            </a:r>
            <a:endParaRPr/>
          </a:p>
        </p:txBody>
      </p:sp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4717675" y="1142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 System Integration and Testing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Darren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</a:t>
            </a:r>
            <a:r>
              <a:rPr lang="en"/>
              <a:t>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</a:t>
            </a:r>
            <a:r>
              <a:rPr lang="en"/>
              <a:t>Quan Nguyen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AWS Amplify and Backend Functions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Quan Nguyen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Ingredient Detection (barcode and image-based classification)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Bryan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Recipe Recommendation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Bryan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UI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Secondaries: Darren Ha and Bryan Ha</a:t>
            </a:r>
            <a:endParaRPr/>
          </a:p>
        </p:txBody>
      </p:sp>
      <p:sp>
        <p:nvSpPr>
          <p:cNvPr id="296" name="Google Shape;296;p45"/>
          <p:cNvSpPr txBox="1"/>
          <p:nvPr>
            <p:ph idx="2" type="body"/>
          </p:nvPr>
        </p:nvSpPr>
        <p:spPr>
          <a:xfrm>
            <a:off x="407275" y="1142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Project Manager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Backend/Frontend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Hardware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Frontend/Backend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Bryan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Machine Learning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Frontend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Overall Bill of Materials</a:t>
            </a:r>
            <a:endParaRPr/>
          </a:p>
        </p:txBody>
      </p:sp>
      <p:graphicFrame>
        <p:nvGraphicFramePr>
          <p:cNvPr id="302" name="Google Shape;302;p46"/>
          <p:cNvGraphicFramePr/>
          <p:nvPr/>
        </p:nvGraphicFramePr>
        <p:xfrm>
          <a:off x="1828800" y="11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2590800"/>
                <a:gridCol w="1533525"/>
                <a:gridCol w="723900"/>
                <a:gridCol w="6381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Part Name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Source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Quantity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Rubbermaid White 11.4-Quart Dishpan 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$12.95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Jetson Nano Developer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$149.00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Wireless-AC8265 NIC WiFi and Bluetooth 4.2 Module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$24.00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SanDisk 64GB MicroSDXC with Memory Card Adapter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$11.70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5V/4A DC Jetson Nano Power Jack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$17.00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Raspberry Pi Camera Module 2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HX711 Load Cell Amplifier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HealthWise Digital Bathroom Scale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$15.00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Jump Wire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Home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Basic Soldering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Home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79400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Hardware Design Subtotal: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$265.60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AWS Amplify Services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 Web Services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—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$12.00</a:t>
                      </a: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*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UPC Database Service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upcdatabase.org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—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$10.00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80025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GRAND TOTAL: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$263.65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Mounted all the components onto the container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weight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Integrated barcode-detection + object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 and connect Weaviate Vector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Populate recipe and user tables in DynamoDB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Functioning barcode detection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image-based ingredient classification software performs at 85%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Lambda Functions to run ML code and serve as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Functioning recipe recommendation system that parses existing inventory and diet-type/avoidance options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Implemented Flutter-based UI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with ML and AWS Amplify backend to broadcast backend/hardware-processed info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Product: The Good and The Bad</a:t>
            </a:r>
            <a:endParaRPr/>
          </a:p>
        </p:txBody>
      </p:sp>
      <p:sp>
        <p:nvSpPr>
          <p:cNvPr id="314" name="Google Shape;31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Functional front-end that display scanned / pictured ingredients for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Completed backend processes scanned barcodes into product name and quantity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Vectorized images sent </a:t>
            </a:r>
            <a:r>
              <a:rPr lang="en"/>
              <a:t>through</a:t>
            </a:r>
            <a:r>
              <a:rPr lang="en"/>
              <a:t> KNN model as vectors to produce name </a:t>
            </a:r>
            <a:r>
              <a:rPr lang="en"/>
              <a:t>classification</a:t>
            </a:r>
            <a:r>
              <a:rPr lang="en"/>
              <a:t> with high confidence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Bad: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to fully integrate all backend function to the front end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Better UI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theme functions to cater to the user preference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pros and cons 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fast front-end + api development stage (2 weeks)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Learned completely new technologies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backends performed with relatively </a:t>
            </a:r>
            <a:r>
              <a:rPr lang="en"/>
              <a:t>high quality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Weight integration system took most of development time + not part of product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 conflicts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Primary Goals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Detect physical ingredients based on barcode and image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Output a list of recipes corresponding to a list of available ingredients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Front a mobile int</a:t>
            </a:r>
            <a:r>
              <a:rPr lang="en" sz="1300"/>
              <a:t>erface for users to view outputs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Advanced Goals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weight system into the RecipeCart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Detect ingredients via video stream input rather than through image snapshots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an AI recipe generation system</a:t>
            </a:r>
            <a:endParaRPr sz="1300"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Objectives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barcode detection system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image classification model to classify ingredients based on vector encoding similarities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Retrieve data from a camera for real time </a:t>
            </a:r>
            <a:r>
              <a:rPr lang="en" sz="1300"/>
              <a:t>inferencing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Retrieve weight data from a digital scale with minimal noise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Deploy a backend server to perform ML workloads and maintain databases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a mobile app for user interaction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Implement a recommendation system to output a sorted list of recipes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 and Constraints</a:t>
            </a:r>
            <a:endParaRPr/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952500" y="15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{A67332F5-37A5-4EE8-B2AF-BA996CDA2B31}</a:tableStyleId>
              </a:tblPr>
              <a:tblGrid>
                <a:gridCol w="2556850"/>
                <a:gridCol w="1311675"/>
                <a:gridCol w="2145000"/>
                <a:gridCol w="122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Ingredient Detection Time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5 seconds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Broadcast Delay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2 seconds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 Accuracy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&gt; 80 % 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Weight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4 kg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Recipe Recommendation Time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5 seconds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10 watts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Minimum Recipe Output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&gt; 1 recipe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Budget Management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$400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Absolute Weight Error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20 grams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7" name="Google Shape;87;p17"/>
          <p:cNvSpPr txBox="1"/>
          <p:nvPr/>
        </p:nvSpPr>
        <p:spPr>
          <a:xfrm>
            <a:off x="3125700" y="3562250"/>
            <a:ext cx="2892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1. Design Constraints Table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Comparisons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13" y="452550"/>
            <a:ext cx="5003375" cy="4238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98" name="Google Shape;98;p19"/>
          <p:cNvSpPr txBox="1"/>
          <p:nvPr/>
        </p:nvSpPr>
        <p:spPr>
          <a:xfrm>
            <a:off x="3068250" y="4679650"/>
            <a:ext cx="3007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2. General Hardware Block Diagram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Board Computers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63" y="3256200"/>
            <a:ext cx="1371356" cy="1014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938" y="3256200"/>
            <a:ext cx="1352550" cy="1014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aphicFrame>
        <p:nvGraphicFramePr>
          <p:cNvPr id="106" name="Google Shape;106;p20"/>
          <p:cNvGraphicFramePr/>
          <p:nvPr/>
        </p:nvGraphicFramePr>
        <p:xfrm>
          <a:off x="4011800" y="10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842125"/>
                <a:gridCol w="1370425"/>
                <a:gridCol w="1669900"/>
                <a:gridCol w="938050"/>
              </a:tblGrid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Raspberry Pi 4 / 5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Coral Dev Board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Jetson Nano</a:t>
                      </a:r>
                      <a:endParaRPr b="1"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3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Cortex-A72 / Cortex-A76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Cortex-A53 + Cortex-M4F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 A57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3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 / VideoCore VII GPU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Integrated GC7000 Lite Graphics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128-core Nvidia Maxwell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Google Edge TPU coprocessor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Memory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1, 2, 4, 8 GB / 4, 8 GB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1, 4 GB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 GB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WiFi Module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Excluded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3-10 W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6-12 W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5-10 W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Cooling Module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Software Compatibility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ML libraries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Only with TensorFlow Lite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ML libraries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Extensive / Sparse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Extensive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6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$ 60-80 / $ 100-120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$ 160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$ 147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50" y="1062775"/>
            <a:ext cx="2524125" cy="1828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8" name="Google Shape;108;p20"/>
          <p:cNvSpPr txBox="1"/>
          <p:nvPr/>
        </p:nvSpPr>
        <p:spPr>
          <a:xfrm>
            <a:off x="1348571" y="2891575"/>
            <a:ext cx="135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3. Jetson Nano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37700" y="4292050"/>
            <a:ext cx="1548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4. Raspberry Pi v4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02661" y="4292050"/>
            <a:ext cx="1493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5. Coral Dev Board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134899" y="4613825"/>
            <a:ext cx="2574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6. SBC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Sensors</a:t>
            </a:r>
            <a:endParaRPr/>
          </a:p>
        </p:txBody>
      </p:sp>
      <p:graphicFrame>
        <p:nvGraphicFramePr>
          <p:cNvPr id="117" name="Google Shape;117;p21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390650"/>
                <a:gridCol w="1390650"/>
                <a:gridCol w="1390650"/>
                <a:gridCol w="1390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Camera Module 3</a:t>
                      </a:r>
                      <a:endParaRPr b="1"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HQ Camera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Camera Module 2</a:t>
                      </a:r>
                      <a:endParaRPr b="1"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Still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11.9 Megapixels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12.3 Megapixels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 Megapixels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Video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2304 x 1296p56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2028 x 1080p50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640 x 480p206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IMX708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IMX477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IMX219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Focus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Motorized (Auto)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Field of View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75°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62°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$ 25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$ 68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$ 25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" name="Google Shape;118;p21"/>
          <p:cNvGraphicFramePr/>
          <p:nvPr/>
        </p:nvGraphicFramePr>
        <p:xfrm>
          <a:off x="3988113" y="338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{2879701F-B696-469A-B189-B84302FF45D8}</a:tableStyleId>
              </a:tblPr>
              <a:tblGrid>
                <a:gridCol w="1331650"/>
                <a:gridCol w="1980800"/>
                <a:gridCol w="1531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LogiTech C920 HD Webcam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NexiGo N60 Webcam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Video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1920 x 1080p30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1920 x 1080p30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Field of View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78°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107°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Focus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Auto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Fixed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$ 58.90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$ 29.99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19" name="Google Shape;119;p21"/>
          <p:cNvSpPr txBox="1"/>
          <p:nvPr/>
        </p:nvSpPr>
        <p:spPr>
          <a:xfrm>
            <a:off x="311700" y="3173550"/>
            <a:ext cx="276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7. CSI Camera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6064800" y="3039050"/>
            <a:ext cx="276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8. USB Camera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